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58.088%" autoAdjust="0"/>
    <p:restoredTop sz="94.66%"/>
  </p:normalViewPr>
  <p:slideViewPr>
    <p:cSldViewPr snapToGrid="0">
      <p:cViewPr>
        <p:scale>
          <a:sx n="75" d="100"/>
          <a:sy n="75" d="100"/>
        </p:scale>
        <p:origin x="30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theme" Target="theme/theme1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viewProps" Target="view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presProps" Target="presProp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%"/>
                      <a:lumOff val="35%"/>
                      <a:alpha val="50%"/>
                    </a:schemeClr>
                  </a:glow>
                  <a:outerShdw blurRad="28575" dist="31750" dir="1320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%">
                  <a:schemeClr val="bg2"/>
                </a:gs>
                <a:gs pos="100%">
                  <a:schemeClr val="bg2">
                    <a:lumMod val="75%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%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%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%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%">
                  <a:schemeClr val="bg2"/>
                </a:gs>
                <a:gs pos="100%">
                  <a:schemeClr val="bg2">
                    <a:lumMod val="75%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%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theme" Target="../theme/theme1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%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%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%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%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%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%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%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%"/>
                <a:lumOff val="35%"/>
                <a:alpha val="40%"/>
              </a:schemeClr>
            </a:glow>
            <a:outerShdw blurRad="28575" dist="38100" dir="14040000" algn="tl" rotWithShape="0">
              <a:srgbClr val="000000">
                <a:alpha val="25%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1"/>
        </a:buClr>
        <a:buSzPct val="100%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%"/>
                <a:lumOff val="50%"/>
                <a:alpha val="20%"/>
              </a:schemeClr>
            </a:glow>
            <a:outerShdw blurRad="44450" dist="12700" dir="13860000" algn="tl" rotWithShape="0">
              <a:srgbClr val="000000">
                <a:alpha val="20%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2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6.png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2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5.png"/><Relationship Id="rId2" Type="http://purl.oclc.org/ooxml/officeDocument/relationships/image" Target="../media/image24.png"/><Relationship Id="rId1" Type="http://purl.oclc.org/ooxml/officeDocument/relationships/slideLayout" Target="../slideLayouts/slideLayout2.xml"/><Relationship Id="rId5" Type="http://purl.oclc.org/ooxml/officeDocument/relationships/image" Target="../media/image27.png"/><Relationship Id="rId4" Type="http://purl.oclc.org/ooxml/officeDocument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image" Target="../media/image34.png"/><Relationship Id="rId3" Type="http://purl.oclc.org/ooxml/officeDocument/relationships/image" Target="../media/image29.png"/><Relationship Id="rId7" Type="http://purl.oclc.org/ooxml/officeDocument/relationships/image" Target="../media/image33.png"/><Relationship Id="rId2" Type="http://purl.oclc.org/ooxml/officeDocument/relationships/image" Target="../media/image28.png"/><Relationship Id="rId1" Type="http://purl.oclc.org/ooxml/officeDocument/relationships/slideLayout" Target="../slideLayouts/slideLayout2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30.png"/><Relationship Id="rId9" Type="http://purl.oclc.org/ooxml/officeDocument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purl.oclc.org/ooxml/officeDocument/relationships/image" Target="../media/image42.png"/><Relationship Id="rId3" Type="http://purl.oclc.org/ooxml/officeDocument/relationships/image" Target="../media/image37.png"/><Relationship Id="rId7" Type="http://purl.oclc.org/ooxml/officeDocument/relationships/image" Target="../media/image41.png"/><Relationship Id="rId2" Type="http://purl.oclc.org/ooxml/officeDocument/relationships/image" Target="../media/image36.png"/><Relationship Id="rId1" Type="http://purl.oclc.org/ooxml/officeDocument/relationships/slideLayout" Target="../slideLayouts/slideLayout2.xml"/><Relationship Id="rId6" Type="http://purl.oclc.org/ooxml/officeDocument/relationships/image" Target="../media/image40.png"/><Relationship Id="rId5" Type="http://purl.oclc.org/ooxml/officeDocument/relationships/image" Target="../media/image39.png"/><Relationship Id="rId10" Type="http://purl.oclc.org/ooxml/officeDocument/relationships/image" Target="../media/image44.png"/><Relationship Id="rId4" Type="http://purl.oclc.org/ooxml/officeDocument/relationships/image" Target="../media/image38.png"/><Relationship Id="rId9" Type="http://purl.oclc.org/ooxml/officeDocument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purl.oclc.org/ooxml/officeDocument/relationships/image" Target="../media/image47.png"/><Relationship Id="rId3" Type="http://purl.oclc.org/ooxml/officeDocument/relationships/image" Target="../media/image37.png"/><Relationship Id="rId7" Type="http://purl.oclc.org/ooxml/officeDocument/relationships/image" Target="../media/image46.png"/><Relationship Id="rId2" Type="http://purl.oclc.org/ooxml/officeDocument/relationships/image" Target="../media/image45.png"/><Relationship Id="rId1" Type="http://purl.oclc.org/ooxml/officeDocument/relationships/slideLayout" Target="../slideLayouts/slideLayout2.xml"/><Relationship Id="rId6" Type="http://purl.oclc.org/ooxml/officeDocument/relationships/image" Target="../media/image42.png"/><Relationship Id="rId11" Type="http://purl.oclc.org/ooxml/officeDocument/relationships/image" Target="../media/image36.png"/><Relationship Id="rId5" Type="http://purl.oclc.org/ooxml/officeDocument/relationships/image" Target="../media/image40.png"/><Relationship Id="rId10" Type="http://purl.oclc.org/ooxml/officeDocument/relationships/image" Target="../media/image49.png"/><Relationship Id="rId4" Type="http://purl.oclc.org/ooxml/officeDocument/relationships/image" Target="../media/image38.png"/><Relationship Id="rId9" Type="http://purl.oclc.org/ooxml/officeDocument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purl.oclc.org/ooxml/officeDocument/relationships/image" Target="../media/image56.png"/><Relationship Id="rId3" Type="http://purl.oclc.org/ooxml/officeDocument/relationships/image" Target="../media/image51.png"/><Relationship Id="rId7" Type="http://purl.oclc.org/ooxml/officeDocument/relationships/image" Target="../media/image55.png"/><Relationship Id="rId2" Type="http://purl.oclc.org/ooxml/officeDocument/relationships/image" Target="../media/image50.png"/><Relationship Id="rId1" Type="http://purl.oclc.org/ooxml/officeDocument/relationships/slideLayout" Target="../slideLayouts/slideLayout2.xml"/><Relationship Id="rId6" Type="http://purl.oclc.org/ooxml/officeDocument/relationships/image" Target="../media/image54.png"/><Relationship Id="rId5" Type="http://purl.oclc.org/ooxml/officeDocument/relationships/image" Target="../media/image53.png"/><Relationship Id="rId4" Type="http://purl.oclc.org/ooxml/officeDocument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purl.oclc.org/ooxml/officeDocument/relationships/image" Target="../media/image62.png"/><Relationship Id="rId3" Type="http://purl.oclc.org/ooxml/officeDocument/relationships/image" Target="../media/image57.png"/><Relationship Id="rId7" Type="http://purl.oclc.org/ooxml/officeDocument/relationships/image" Target="../media/image61.png"/><Relationship Id="rId12" Type="http://purl.oclc.org/ooxml/officeDocument/relationships/image" Target="../media/image66.png"/><Relationship Id="rId2" Type="http://purl.oclc.org/ooxml/officeDocument/relationships/image" Target="../media/image52.png"/><Relationship Id="rId1" Type="http://purl.oclc.org/ooxml/officeDocument/relationships/slideLayout" Target="../slideLayouts/slideLayout2.xml"/><Relationship Id="rId6" Type="http://purl.oclc.org/ooxml/officeDocument/relationships/image" Target="../media/image60.png"/><Relationship Id="rId11" Type="http://purl.oclc.org/ooxml/officeDocument/relationships/image" Target="../media/image65.png"/><Relationship Id="rId5" Type="http://purl.oclc.org/ooxml/officeDocument/relationships/image" Target="../media/image59.png"/><Relationship Id="rId10" Type="http://purl.oclc.org/ooxml/officeDocument/relationships/image" Target="../media/image64.png"/><Relationship Id="rId4" Type="http://purl.oclc.org/ooxml/officeDocument/relationships/image" Target="../media/image58.png"/><Relationship Id="rId9" Type="http://purl.oclc.org/ooxml/officeDocument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purl.oclc.org/ooxml/officeDocument/relationships/image" Target="../media/image71.png"/><Relationship Id="rId3" Type="http://purl.oclc.org/ooxml/officeDocument/relationships/image" Target="../media/image51.png"/><Relationship Id="rId7" Type="http://purl.oclc.org/ooxml/officeDocument/relationships/image" Target="../media/image70.png"/><Relationship Id="rId2" Type="http://purl.oclc.org/ooxml/officeDocument/relationships/image" Target="../media/image50.png"/><Relationship Id="rId1" Type="http://purl.oclc.org/ooxml/officeDocument/relationships/slideLayout" Target="../slideLayouts/slideLayout2.xml"/><Relationship Id="rId6" Type="http://purl.oclc.org/ooxml/officeDocument/relationships/image" Target="../media/image69.png"/><Relationship Id="rId5" Type="http://purl.oclc.org/ooxml/officeDocument/relationships/image" Target="../media/image68.png"/><Relationship Id="rId4" Type="http://purl.oclc.org/ooxml/officeDocument/relationships/image" Target="../media/image67.png"/><Relationship Id="rId9" Type="http://purl.oclc.org/ooxml/officeDocument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image" Target="../media/image4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9.png"/><Relationship Id="rId1" Type="http://purl.oclc.org/ooxml/officeDocument/relationships/slideLayout" Target="../slideLayouts/slideLayout2.xml"/><Relationship Id="rId5" Type="http://purl.oclc.org/ooxml/officeDocument/relationships/image" Target="../media/image12.png"/><Relationship Id="rId4" Type="http://purl.oclc.org/ooxml/officeDocument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ature, ciel nocturne&#10;&#10;Description générée automatiquement">
            <a:extLst>
              <a:ext uri="{FF2B5EF4-FFF2-40B4-BE49-F238E27FC236}">
                <a16:creationId xmlns:a16="http://schemas.microsoft.com/office/drawing/2014/main" id="{5F7D55DF-7F30-8A35-7DB9-94C27573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1165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89D145A-321E-D558-5A6F-ABF47181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73" y="0"/>
            <a:ext cx="5064078" cy="695417"/>
          </a:xfrm>
        </p:spPr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35C7B9-7E5D-A8B8-4FFE-73678E7E12C1}"/>
              </a:ext>
            </a:extLst>
          </p:cNvPr>
          <p:cNvSpPr txBox="1"/>
          <p:nvPr/>
        </p:nvSpPr>
        <p:spPr>
          <a:xfrm>
            <a:off x="2388093" y="695417"/>
            <a:ext cx="824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Le routing solliciter lors de la navigation sur les différents fonctionnalités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507E31-D49C-0E13-C342-1613B9CC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51" y="1357169"/>
            <a:ext cx="9860749" cy="55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2737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C1B04BC-2895-A77A-7783-4D045E8E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73" y="0"/>
            <a:ext cx="5064078" cy="695417"/>
          </a:xfrm>
        </p:spPr>
        <p:txBody>
          <a:bodyPr/>
          <a:lstStyle/>
          <a:p>
            <a:r>
              <a:rPr lang="fr-FR" dirty="0"/>
              <a:t>Architecture du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C5686B-D078-9B96-4DD4-F68635C9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1" y="1408019"/>
            <a:ext cx="10824400" cy="54499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1BD2BCC-3426-A5CA-E5EC-226BC55AE5D3}"/>
              </a:ext>
            </a:extLst>
          </p:cNvPr>
          <p:cNvSpPr txBox="1"/>
          <p:nvPr/>
        </p:nvSpPr>
        <p:spPr>
          <a:xfrm>
            <a:off x="2281561" y="867052"/>
            <a:ext cx="77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Le routing solliciter lors de la connexion/déconnexion </a:t>
            </a:r>
          </a:p>
        </p:txBody>
      </p:sp>
    </p:spTree>
    <p:extLst>
      <p:ext uri="{BB962C8B-B14F-4D97-AF65-F5344CB8AC3E}">
        <p14:creationId xmlns:p14="http://schemas.microsoft.com/office/powerpoint/2010/main" val="3946970268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DEB74-4F5E-B1E9-9B37-7780BEF09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411" y="2724335"/>
            <a:ext cx="7385117" cy="2144698"/>
          </a:xfrm>
        </p:spPr>
        <p:txBody>
          <a:bodyPr>
            <a:normAutofit lnSpcReduction="10%"/>
          </a:bodyPr>
          <a:lstStyle/>
          <a:p>
            <a:r>
              <a:rPr lang="fr-FR" dirty="0"/>
              <a:t>Se connecter / déconnecter</a:t>
            </a:r>
          </a:p>
          <a:p>
            <a:r>
              <a:rPr lang="fr-FR" dirty="0"/>
              <a:t>Créer un compte</a:t>
            </a:r>
          </a:p>
          <a:p>
            <a:r>
              <a:rPr lang="fr-FR" dirty="0"/>
              <a:t>Inspecter &amp; modifier son profil</a:t>
            </a:r>
          </a:p>
          <a:p>
            <a:r>
              <a:rPr lang="fr-FR" dirty="0"/>
              <a:t>Regarder la liste d’astuce puis observer une astuce </a:t>
            </a:r>
          </a:p>
          <a:p>
            <a:r>
              <a:rPr lang="fr-FR" dirty="0"/>
              <a:t>Ajouter une astuce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17A233F-12DC-300D-7FE0-5F510271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68A9DD-56C8-E0C7-7689-74D06BFC35F2}"/>
              </a:ext>
            </a:extLst>
          </p:cNvPr>
          <p:cNvSpPr txBox="1"/>
          <p:nvPr/>
        </p:nvSpPr>
        <p:spPr>
          <a:xfrm>
            <a:off x="1127464" y="1890944"/>
            <a:ext cx="654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Les différentes fonctionnalités présent sur notre site:</a:t>
            </a:r>
          </a:p>
        </p:txBody>
      </p:sp>
    </p:spTree>
    <p:extLst>
      <p:ext uri="{BB962C8B-B14F-4D97-AF65-F5344CB8AC3E}">
        <p14:creationId xmlns:p14="http://schemas.microsoft.com/office/powerpoint/2010/main" val="2450134972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9524A63-0954-8BA0-EA48-916927EE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5DF7BB-38E1-05BD-E201-6F2409B3812C}"/>
              </a:ext>
            </a:extLst>
          </p:cNvPr>
          <p:cNvSpPr txBox="1"/>
          <p:nvPr/>
        </p:nvSpPr>
        <p:spPr>
          <a:xfrm>
            <a:off x="3768480" y="831912"/>
            <a:ext cx="38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Connexion /déconnexion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614FD4-ECF0-0733-74A7-623AAC9C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16" y="2767223"/>
            <a:ext cx="8382726" cy="39017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E11E400-89E2-F1E0-E6B8-2E8E9769751D}"/>
              </a:ext>
            </a:extLst>
          </p:cNvPr>
          <p:cNvSpPr txBox="1"/>
          <p:nvPr/>
        </p:nvSpPr>
        <p:spPr>
          <a:xfrm>
            <a:off x="2041864" y="1660124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: app-root </a:t>
            </a:r>
          </a:p>
        </p:txBody>
      </p:sp>
    </p:spTree>
    <p:extLst>
      <p:ext uri="{BB962C8B-B14F-4D97-AF65-F5344CB8AC3E}">
        <p14:creationId xmlns:p14="http://schemas.microsoft.com/office/powerpoint/2010/main" val="1909169409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E7286C2-7D1F-BAED-DC77-26DA52DE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94CAA8-88C1-B266-E716-8975771E2A74}"/>
              </a:ext>
            </a:extLst>
          </p:cNvPr>
          <p:cNvSpPr txBox="1"/>
          <p:nvPr/>
        </p:nvSpPr>
        <p:spPr>
          <a:xfrm>
            <a:off x="4434305" y="695417"/>
            <a:ext cx="202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B84A11-F93C-2FC4-FAE4-FF21FD67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" y="1079006"/>
            <a:ext cx="6251203" cy="12496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74E792-F0E4-CF7D-857A-B3509FD6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9" y="1143870"/>
            <a:ext cx="4739721" cy="12973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B93FB5F-B5FB-0043-5C3F-AB0F53EE9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752881"/>
            <a:ext cx="4343400" cy="39850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119220-BC54-489B-9331-2DAE210DB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049" y="3429000"/>
            <a:ext cx="2791161" cy="15612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5682734-3C39-2550-7AF4-E944AB747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48" y="4990218"/>
            <a:ext cx="2791163" cy="1249626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97E735-5C1D-0CE4-CF65-6AE09E8AFCA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71691" y="1792531"/>
            <a:ext cx="8149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06C9D08-7BA8-A84E-D93B-B4BDB4B0F59B}"/>
              </a:ext>
            </a:extLst>
          </p:cNvPr>
          <p:cNvCxnSpPr>
            <a:cxnSpLocks/>
          </p:cNvCxnSpPr>
          <p:nvPr/>
        </p:nvCxnSpPr>
        <p:spPr>
          <a:xfrm>
            <a:off x="9691166" y="2441192"/>
            <a:ext cx="0" cy="311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A08F412-A98B-856E-ECE6-18669242B0E3}"/>
              </a:ext>
            </a:extLst>
          </p:cNvPr>
          <p:cNvCxnSpPr>
            <a:cxnSpLocks/>
          </p:cNvCxnSpPr>
          <p:nvPr/>
        </p:nvCxnSpPr>
        <p:spPr>
          <a:xfrm flipH="1">
            <a:off x="7355925" y="3935656"/>
            <a:ext cx="4926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DC1682-4448-B319-70E9-CE1637925BBA}"/>
              </a:ext>
            </a:extLst>
          </p:cNvPr>
          <p:cNvCxnSpPr>
            <a:cxnSpLocks/>
          </p:cNvCxnSpPr>
          <p:nvPr/>
        </p:nvCxnSpPr>
        <p:spPr>
          <a:xfrm flipH="1">
            <a:off x="7355925" y="5763373"/>
            <a:ext cx="4926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2B48F220-D88B-9E54-DD95-0187332BB314}"/>
              </a:ext>
            </a:extLst>
          </p:cNvPr>
          <p:cNvSpPr txBox="1"/>
          <p:nvPr/>
        </p:nvSpPr>
        <p:spPr>
          <a:xfrm>
            <a:off x="6174320" y="1202093"/>
            <a:ext cx="1009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se  connecter »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138395-422D-EF3F-B4A3-E47FA1575879}"/>
              </a:ext>
            </a:extLst>
          </p:cNvPr>
          <p:cNvSpPr txBox="1"/>
          <p:nvPr/>
        </p:nvSpPr>
        <p:spPr>
          <a:xfrm>
            <a:off x="8553450" y="854802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Login.component.html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33DFC8E-F6AA-00DD-F2D3-EC8795656467}"/>
              </a:ext>
            </a:extLst>
          </p:cNvPr>
          <p:cNvSpPr txBox="1"/>
          <p:nvPr/>
        </p:nvSpPr>
        <p:spPr>
          <a:xfrm>
            <a:off x="7780141" y="2502856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Login.component.ts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E74434-23D1-F888-B204-B31E4D7BB4C7}"/>
              </a:ext>
            </a:extLst>
          </p:cNvPr>
          <p:cNvSpPr txBox="1"/>
          <p:nvPr/>
        </p:nvSpPr>
        <p:spPr>
          <a:xfrm>
            <a:off x="5622037" y="3176242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Get-users.service.ts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715CAEC-2CDD-D3BB-F63B-A8F02512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9" y="2610035"/>
            <a:ext cx="4343399" cy="4223000"/>
          </a:xfrm>
          <a:prstGeom prst="rect">
            <a:avLst/>
          </a:prstGeom>
        </p:spPr>
      </p:pic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05006F67-86A1-9E60-EBC1-E08674F97B16}"/>
              </a:ext>
            </a:extLst>
          </p:cNvPr>
          <p:cNvCxnSpPr/>
          <p:nvPr/>
        </p:nvCxnSpPr>
        <p:spPr>
          <a:xfrm rot="10800000" flipV="1">
            <a:off x="4381939" y="6239843"/>
            <a:ext cx="1240099" cy="284781"/>
          </a:xfrm>
          <a:prstGeom prst="bentConnector3">
            <a:avLst>
              <a:gd name="adj1" fmla="val 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A062FF3-AE05-E641-12B2-2AF3834DFF68}"/>
              </a:ext>
            </a:extLst>
          </p:cNvPr>
          <p:cNvSpPr txBox="1"/>
          <p:nvPr/>
        </p:nvSpPr>
        <p:spPr>
          <a:xfrm>
            <a:off x="38539" y="2365157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Usercontroller.js</a:t>
            </a:r>
          </a:p>
        </p:txBody>
      </p:sp>
    </p:spTree>
    <p:extLst>
      <p:ext uri="{BB962C8B-B14F-4D97-AF65-F5344CB8AC3E}">
        <p14:creationId xmlns:p14="http://schemas.microsoft.com/office/powerpoint/2010/main" val="137419045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1FABFAA-7947-9A6D-D9B2-4CE473A4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858D4E-1745-19A1-0177-D90EEF6D1D22}"/>
              </a:ext>
            </a:extLst>
          </p:cNvPr>
          <p:cNvSpPr txBox="1"/>
          <p:nvPr/>
        </p:nvSpPr>
        <p:spPr>
          <a:xfrm>
            <a:off x="4745024" y="695417"/>
            <a:ext cx="38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Déconnexion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1A5452-9B9A-84C1-6484-8B8B616E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578"/>
            <a:ext cx="2575783" cy="5944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ECAA12-C632-514B-05E5-F620AD29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967" y="1825555"/>
            <a:ext cx="8778051" cy="14308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4BFE12-6244-69B6-5E33-59090BFF3E43}"/>
              </a:ext>
            </a:extLst>
          </p:cNvPr>
          <p:cNvSpPr/>
          <p:nvPr/>
        </p:nvSpPr>
        <p:spPr>
          <a:xfrm>
            <a:off x="7915922" y="2581275"/>
            <a:ext cx="1818628" cy="2050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AE5E33A-1734-ACE4-B65F-0C4B4EE31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41" y="4519316"/>
            <a:ext cx="5054697" cy="1832766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9EFBC40-594E-6C2B-5665-017E3FAB31D6}"/>
              </a:ext>
            </a:extLst>
          </p:cNvPr>
          <p:cNvCxnSpPr>
            <a:endCxn id="9" idx="1"/>
          </p:cNvCxnSpPr>
          <p:nvPr/>
        </p:nvCxnSpPr>
        <p:spPr>
          <a:xfrm>
            <a:off x="2581275" y="2540966"/>
            <a:ext cx="63369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1129A80-F571-F5A0-7A91-F5B8A6C94350}"/>
              </a:ext>
            </a:extLst>
          </p:cNvPr>
          <p:cNvCxnSpPr>
            <a:cxnSpLocks/>
          </p:cNvCxnSpPr>
          <p:nvPr/>
        </p:nvCxnSpPr>
        <p:spPr>
          <a:xfrm>
            <a:off x="9100858" y="3256378"/>
            <a:ext cx="0" cy="1262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1F750DA5-C03F-7900-E9CE-E84644EB0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3" y="4836687"/>
            <a:ext cx="5209686" cy="1168527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D396219-ABB8-C42D-2884-ABFBA26323B5}"/>
              </a:ext>
            </a:extLst>
          </p:cNvPr>
          <p:cNvCxnSpPr>
            <a:cxnSpLocks/>
          </p:cNvCxnSpPr>
          <p:nvPr/>
        </p:nvCxnSpPr>
        <p:spPr>
          <a:xfrm flipH="1">
            <a:off x="5302889" y="5373745"/>
            <a:ext cx="1183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3697A37-7AB3-D865-33D0-67A3FB0D3477}"/>
              </a:ext>
            </a:extLst>
          </p:cNvPr>
          <p:cNvSpPr txBox="1"/>
          <p:nvPr/>
        </p:nvSpPr>
        <p:spPr>
          <a:xfrm>
            <a:off x="3506775" y="1577904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9F67C60-FD17-8319-B405-91384BF1103F}"/>
              </a:ext>
            </a:extLst>
          </p:cNvPr>
          <p:cNvSpPr txBox="1"/>
          <p:nvPr/>
        </p:nvSpPr>
        <p:spPr>
          <a:xfrm>
            <a:off x="6541891" y="4248016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app.component.ts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8CA39A8-4A46-72C0-1323-FF3BA5973290}"/>
              </a:ext>
            </a:extLst>
          </p:cNvPr>
          <p:cNvSpPr txBox="1"/>
          <p:nvPr/>
        </p:nvSpPr>
        <p:spPr>
          <a:xfrm>
            <a:off x="1456392" y="1885499"/>
            <a:ext cx="1915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se  déconnecter »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0DE1A4E-22F9-0F6F-BAE7-0892DC9E364E}"/>
              </a:ext>
            </a:extLst>
          </p:cNvPr>
          <p:cNvSpPr txBox="1"/>
          <p:nvPr/>
        </p:nvSpPr>
        <p:spPr>
          <a:xfrm>
            <a:off x="5589746" y="5053645"/>
            <a:ext cx="734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Affiche</a:t>
            </a:r>
          </a:p>
        </p:txBody>
      </p:sp>
    </p:spTree>
    <p:extLst>
      <p:ext uri="{BB962C8B-B14F-4D97-AF65-F5344CB8AC3E}">
        <p14:creationId xmlns:p14="http://schemas.microsoft.com/office/powerpoint/2010/main" val="3706797450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03F073E-48F8-9758-75DB-F843862D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7DF785-ED1E-7E7F-DB77-A04973850EFB}"/>
              </a:ext>
            </a:extLst>
          </p:cNvPr>
          <p:cNvSpPr txBox="1"/>
          <p:nvPr/>
        </p:nvSpPr>
        <p:spPr>
          <a:xfrm>
            <a:off x="4506899" y="695417"/>
            <a:ext cx="248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Créer un compte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03426D-11C5-8F1C-5CB8-74F67344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558"/>
            <a:ext cx="2379517" cy="5820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0E47B4-E011-3788-E07A-831559BA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97" y="1430716"/>
            <a:ext cx="4878631" cy="1213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4DEB32-3AF6-6903-4E55-10C94458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872" y="1858303"/>
            <a:ext cx="4011092" cy="3585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0B7634B-40BC-9CE2-62BE-0E357102E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352" y="2883877"/>
            <a:ext cx="4774612" cy="38843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46CCF3-6814-E2BB-FF27-F31A42494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323" y="3786259"/>
            <a:ext cx="2915187" cy="64732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EC0130-E7B4-254B-25B8-83962BE1C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323" y="4433579"/>
            <a:ext cx="2915187" cy="9937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B33971-9881-B2C2-38F9-FBBF4FEA4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2" y="3516923"/>
            <a:ext cx="2915188" cy="3014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7348893-DF13-49EE-1498-04266927E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135086"/>
            <a:ext cx="3557116" cy="3666340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9362FF0-D19F-08E7-F653-7C05CB1E0B34}"/>
              </a:ext>
            </a:extLst>
          </p:cNvPr>
          <p:cNvCxnSpPr/>
          <p:nvPr/>
        </p:nvCxnSpPr>
        <p:spPr>
          <a:xfrm>
            <a:off x="2379517" y="1858303"/>
            <a:ext cx="4613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D96EC59-9A15-1FA8-7F7C-C68760899ED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719528" y="2037574"/>
            <a:ext cx="274344" cy="3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AB51939-1293-4DC3-80B3-222E07CAB6AB}"/>
              </a:ext>
            </a:extLst>
          </p:cNvPr>
          <p:cNvCxnSpPr>
            <a:cxnSpLocks/>
          </p:cNvCxnSpPr>
          <p:nvPr/>
        </p:nvCxnSpPr>
        <p:spPr>
          <a:xfrm>
            <a:off x="10429921" y="2217878"/>
            <a:ext cx="0" cy="665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434E856-38ED-8851-1E78-4C065F9A23DD}"/>
              </a:ext>
            </a:extLst>
          </p:cNvPr>
          <p:cNvCxnSpPr>
            <a:cxnSpLocks/>
          </p:cNvCxnSpPr>
          <p:nvPr/>
        </p:nvCxnSpPr>
        <p:spPr>
          <a:xfrm flipH="1">
            <a:off x="6723510" y="4673516"/>
            <a:ext cx="506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A0862DD-3BFD-41A8-08EE-94D6D78225B4}"/>
              </a:ext>
            </a:extLst>
          </p:cNvPr>
          <p:cNvCxnSpPr>
            <a:cxnSpLocks/>
          </p:cNvCxnSpPr>
          <p:nvPr/>
        </p:nvCxnSpPr>
        <p:spPr>
          <a:xfrm flipH="1">
            <a:off x="3557116" y="4433579"/>
            <a:ext cx="2512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10FE89BD-BEBE-BC46-9D06-DB124B9146F0}"/>
              </a:ext>
            </a:extLst>
          </p:cNvPr>
          <p:cNvSpPr txBox="1"/>
          <p:nvPr/>
        </p:nvSpPr>
        <p:spPr>
          <a:xfrm>
            <a:off x="308066" y="1540821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créer un compte »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EB9514-3C0F-689C-EF83-814AD4F38AB3}"/>
              </a:ext>
            </a:extLst>
          </p:cNvPr>
          <p:cNvSpPr txBox="1"/>
          <p:nvPr/>
        </p:nvSpPr>
        <p:spPr>
          <a:xfrm>
            <a:off x="3034502" y="1186071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7CF9FF7-2479-937F-F1FF-BC3D8B732CF6}"/>
              </a:ext>
            </a:extLst>
          </p:cNvPr>
          <p:cNvSpPr txBox="1"/>
          <p:nvPr/>
        </p:nvSpPr>
        <p:spPr>
          <a:xfrm>
            <a:off x="9533293" y="1600081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register.component.html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1F1AA92-D870-7A07-CF0C-E83C4CD42DBB}"/>
              </a:ext>
            </a:extLst>
          </p:cNvPr>
          <p:cNvSpPr txBox="1"/>
          <p:nvPr/>
        </p:nvSpPr>
        <p:spPr>
          <a:xfrm>
            <a:off x="7934625" y="2625655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register.component.ts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405A5DF-60B7-FA56-7C1C-96AFFADC9FF9}"/>
              </a:ext>
            </a:extLst>
          </p:cNvPr>
          <p:cNvSpPr txBox="1"/>
          <p:nvPr/>
        </p:nvSpPr>
        <p:spPr>
          <a:xfrm>
            <a:off x="4247012" y="3267474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Get-users.service.ts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09CB465-9CCC-1968-5A2C-EFD2241F9160}"/>
              </a:ext>
            </a:extLst>
          </p:cNvPr>
          <p:cNvSpPr txBox="1"/>
          <p:nvPr/>
        </p:nvSpPr>
        <p:spPr>
          <a:xfrm>
            <a:off x="364399" y="2858087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Usercontroller.js</a:t>
            </a:r>
          </a:p>
        </p:txBody>
      </p:sp>
    </p:spTree>
    <p:extLst>
      <p:ext uri="{BB962C8B-B14F-4D97-AF65-F5344CB8AC3E}">
        <p14:creationId xmlns:p14="http://schemas.microsoft.com/office/powerpoint/2010/main" val="449309611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08AE421-AAD7-75B9-8D5A-D0F168CC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1EBDEC-508C-BD39-A96C-8F5B1F19C512}"/>
              </a:ext>
            </a:extLst>
          </p:cNvPr>
          <p:cNvSpPr txBox="1"/>
          <p:nvPr/>
        </p:nvSpPr>
        <p:spPr>
          <a:xfrm>
            <a:off x="3934143" y="695417"/>
            <a:ext cx="401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Inspecter son profil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9F19ED-2129-A7FA-3C6D-52987C22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" y="1571196"/>
            <a:ext cx="2309060" cy="7011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AB1FEF-84A8-95C8-0A5B-8CAC7AA0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47" y="1390834"/>
            <a:ext cx="4813766" cy="11131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0BA108C-9FB9-94FD-737D-69C7C8E8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58" y="645299"/>
            <a:ext cx="4346942" cy="16269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FF54DA-1675-8C2A-47A9-F8CE980D4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447" y="2908753"/>
            <a:ext cx="3941961" cy="208697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3F5DCF1-4576-B4D7-00CC-7BEB48EA4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246" y="2631440"/>
            <a:ext cx="4243754" cy="13208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B9C01A4-D5A6-9FAF-F821-8CABD0C42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449" y="6006611"/>
            <a:ext cx="4310476" cy="70110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64CEADF-FAF8-2822-8754-BCC1347B3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8246" y="3952240"/>
            <a:ext cx="4243754" cy="285892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C75F971-E765-9A2D-47A6-876640A19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8447" y="5405537"/>
            <a:ext cx="4310477" cy="63251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A5A0425-D292-8045-051F-CC573670B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4084320"/>
            <a:ext cx="2590799" cy="260722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DA8D5A11-B315-16F3-315A-049C43EB204A}"/>
              </a:ext>
            </a:extLst>
          </p:cNvPr>
          <p:cNvSpPr txBox="1"/>
          <p:nvPr/>
        </p:nvSpPr>
        <p:spPr>
          <a:xfrm>
            <a:off x="288659" y="1197188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mon profil»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1BCFAAB-9682-8501-1A2B-B24E0483CDCE}"/>
              </a:ext>
            </a:extLst>
          </p:cNvPr>
          <p:cNvCxnSpPr/>
          <p:nvPr/>
        </p:nvCxnSpPr>
        <p:spPr>
          <a:xfrm>
            <a:off x="2341823" y="1757680"/>
            <a:ext cx="39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AD1C2A3-4316-ECF3-DE94-9C524EF05593}"/>
              </a:ext>
            </a:extLst>
          </p:cNvPr>
          <p:cNvCxnSpPr>
            <a:cxnSpLocks/>
          </p:cNvCxnSpPr>
          <p:nvPr/>
        </p:nvCxnSpPr>
        <p:spPr>
          <a:xfrm>
            <a:off x="7557522" y="1571196"/>
            <a:ext cx="2875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A7CA4AE-E9C6-F704-E746-01126B0F1120}"/>
              </a:ext>
            </a:extLst>
          </p:cNvPr>
          <p:cNvCxnSpPr>
            <a:cxnSpLocks/>
          </p:cNvCxnSpPr>
          <p:nvPr/>
        </p:nvCxnSpPr>
        <p:spPr>
          <a:xfrm>
            <a:off x="11221663" y="2272297"/>
            <a:ext cx="0" cy="359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ADEDBCA-5683-9C17-E353-8513B5B35505}"/>
              </a:ext>
            </a:extLst>
          </p:cNvPr>
          <p:cNvCxnSpPr>
            <a:cxnSpLocks/>
          </p:cNvCxnSpPr>
          <p:nvPr/>
        </p:nvCxnSpPr>
        <p:spPr>
          <a:xfrm flipH="1">
            <a:off x="7110408" y="3749040"/>
            <a:ext cx="8378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1816B3B-44FC-4107-B621-AA97402FF45E}"/>
              </a:ext>
            </a:extLst>
          </p:cNvPr>
          <p:cNvCxnSpPr>
            <a:cxnSpLocks/>
          </p:cNvCxnSpPr>
          <p:nvPr/>
        </p:nvCxnSpPr>
        <p:spPr>
          <a:xfrm>
            <a:off x="6719684" y="4995727"/>
            <a:ext cx="0" cy="409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1BFDC3D-5967-399F-3C70-1B396AB94767}"/>
              </a:ext>
            </a:extLst>
          </p:cNvPr>
          <p:cNvCxnSpPr>
            <a:cxnSpLocks/>
          </p:cNvCxnSpPr>
          <p:nvPr/>
        </p:nvCxnSpPr>
        <p:spPr>
          <a:xfrm flipH="1">
            <a:off x="2590800" y="5721794"/>
            <a:ext cx="5776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4ABB1BB0-7A2E-BE46-0651-F0F16292EF4C}"/>
              </a:ext>
            </a:extLst>
          </p:cNvPr>
          <p:cNvSpPr txBox="1"/>
          <p:nvPr/>
        </p:nvSpPr>
        <p:spPr>
          <a:xfrm>
            <a:off x="2741431" y="1173273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49DDC82-531F-256C-631D-40012B39C884}"/>
              </a:ext>
            </a:extLst>
          </p:cNvPr>
          <p:cNvSpPr txBox="1"/>
          <p:nvPr/>
        </p:nvSpPr>
        <p:spPr>
          <a:xfrm>
            <a:off x="9305926" y="418418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profil.component.html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626142D-973D-D550-EF8E-A53208B77514}"/>
              </a:ext>
            </a:extLst>
          </p:cNvPr>
          <p:cNvSpPr txBox="1"/>
          <p:nvPr/>
        </p:nvSpPr>
        <p:spPr>
          <a:xfrm>
            <a:off x="8343232" y="2391341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profil.component.ts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E6E86A9-0632-8443-CABC-C7B24123DE50}"/>
              </a:ext>
            </a:extLst>
          </p:cNvPr>
          <p:cNvSpPr txBox="1"/>
          <p:nvPr/>
        </p:nvSpPr>
        <p:spPr>
          <a:xfrm>
            <a:off x="4501412" y="2643659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profil.component.ts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808DB00-1681-EC51-C48A-B7107BBD4A4B}"/>
              </a:ext>
            </a:extLst>
          </p:cNvPr>
          <p:cNvSpPr txBox="1"/>
          <p:nvPr/>
        </p:nvSpPr>
        <p:spPr>
          <a:xfrm>
            <a:off x="4368932" y="5200632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Get-users.service.ts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F67F0D-F40E-D13A-6D9B-C17C1D8337B7}"/>
              </a:ext>
            </a:extLst>
          </p:cNvPr>
          <p:cNvSpPr txBox="1"/>
          <p:nvPr/>
        </p:nvSpPr>
        <p:spPr>
          <a:xfrm>
            <a:off x="140541" y="3833433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Usercontroller.js</a:t>
            </a:r>
          </a:p>
        </p:txBody>
      </p:sp>
    </p:spTree>
    <p:extLst>
      <p:ext uri="{BB962C8B-B14F-4D97-AF65-F5344CB8AC3E}">
        <p14:creationId xmlns:p14="http://schemas.microsoft.com/office/powerpoint/2010/main" val="1698648736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92DDE99-37E5-93C7-ACCA-62FECF66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AA8EEC-8676-6711-C2DF-21623C57E531}"/>
              </a:ext>
            </a:extLst>
          </p:cNvPr>
          <p:cNvSpPr txBox="1"/>
          <p:nvPr/>
        </p:nvSpPr>
        <p:spPr>
          <a:xfrm>
            <a:off x="4506899" y="695417"/>
            <a:ext cx="248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Modifier son profil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8735BF-C801-E5CD-F030-1C31AB11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22" y="6158472"/>
            <a:ext cx="4206605" cy="6485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3E5EFA4-DBCF-9CA9-C65A-0720C939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47" y="1390834"/>
            <a:ext cx="4813766" cy="11131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489C3E5-3523-BC50-5DDB-9E8BC1D7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58" y="645299"/>
            <a:ext cx="4346942" cy="16269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21E5EC3-22E7-61C8-CCF0-C141A5881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246" y="2631440"/>
            <a:ext cx="4243754" cy="13208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40A11A-C468-4F44-4BE9-D79EE762C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246" y="3952240"/>
            <a:ext cx="4243754" cy="285892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0776A40-B14F-5811-A964-2D2489DF5FE1}"/>
              </a:ext>
            </a:extLst>
          </p:cNvPr>
          <p:cNvSpPr txBox="1"/>
          <p:nvPr/>
        </p:nvSpPr>
        <p:spPr>
          <a:xfrm>
            <a:off x="699915" y="1111821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mon profil»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9D818FB-4A62-7E92-F219-9FB14CC70205}"/>
              </a:ext>
            </a:extLst>
          </p:cNvPr>
          <p:cNvCxnSpPr/>
          <p:nvPr/>
        </p:nvCxnSpPr>
        <p:spPr>
          <a:xfrm>
            <a:off x="2341823" y="1757680"/>
            <a:ext cx="39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9902B9B-7035-E0C3-59F3-59BBDCEB35BA}"/>
              </a:ext>
            </a:extLst>
          </p:cNvPr>
          <p:cNvCxnSpPr>
            <a:cxnSpLocks/>
          </p:cNvCxnSpPr>
          <p:nvPr/>
        </p:nvCxnSpPr>
        <p:spPr>
          <a:xfrm>
            <a:off x="7557522" y="1571196"/>
            <a:ext cx="2875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3FD5DE3-B82F-A761-37D8-309A6F806C85}"/>
              </a:ext>
            </a:extLst>
          </p:cNvPr>
          <p:cNvCxnSpPr>
            <a:cxnSpLocks/>
          </p:cNvCxnSpPr>
          <p:nvPr/>
        </p:nvCxnSpPr>
        <p:spPr>
          <a:xfrm>
            <a:off x="11221663" y="2272297"/>
            <a:ext cx="0" cy="359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08119AE-C3DD-D0E3-4F8A-68E32A3991B2}"/>
              </a:ext>
            </a:extLst>
          </p:cNvPr>
          <p:cNvCxnSpPr>
            <a:cxnSpLocks/>
          </p:cNvCxnSpPr>
          <p:nvPr/>
        </p:nvCxnSpPr>
        <p:spPr>
          <a:xfrm flipH="1">
            <a:off x="7204372" y="3749040"/>
            <a:ext cx="7438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F982DF8-18E6-2839-20DF-A20815265466}"/>
              </a:ext>
            </a:extLst>
          </p:cNvPr>
          <p:cNvCxnSpPr>
            <a:cxnSpLocks/>
          </p:cNvCxnSpPr>
          <p:nvPr/>
        </p:nvCxnSpPr>
        <p:spPr>
          <a:xfrm>
            <a:off x="6719684" y="4653008"/>
            <a:ext cx="0" cy="752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E74C114-E521-71CC-4240-BD381C53DE15}"/>
              </a:ext>
            </a:extLst>
          </p:cNvPr>
          <p:cNvCxnSpPr>
            <a:cxnSpLocks/>
          </p:cNvCxnSpPr>
          <p:nvPr/>
        </p:nvCxnSpPr>
        <p:spPr>
          <a:xfrm flipH="1">
            <a:off x="3002056" y="5706761"/>
            <a:ext cx="288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668ABA7-A4DC-AE67-47D6-87EDB68FB921}"/>
              </a:ext>
            </a:extLst>
          </p:cNvPr>
          <p:cNvSpPr txBox="1"/>
          <p:nvPr/>
        </p:nvSpPr>
        <p:spPr>
          <a:xfrm>
            <a:off x="2741431" y="1173273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38D48BF-4937-783C-F99E-8FBB26845ACF}"/>
              </a:ext>
            </a:extLst>
          </p:cNvPr>
          <p:cNvSpPr txBox="1"/>
          <p:nvPr/>
        </p:nvSpPr>
        <p:spPr>
          <a:xfrm>
            <a:off x="9305926" y="418418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profil.component.html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8321B8-DF9C-3BD2-1BAD-5A34C7D0C8DB}"/>
              </a:ext>
            </a:extLst>
          </p:cNvPr>
          <p:cNvSpPr txBox="1"/>
          <p:nvPr/>
        </p:nvSpPr>
        <p:spPr>
          <a:xfrm>
            <a:off x="8343232" y="2391341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profil.component.ts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9CC8A3-14CA-5DC4-02FC-C57E6B42D287}"/>
              </a:ext>
            </a:extLst>
          </p:cNvPr>
          <p:cNvSpPr txBox="1"/>
          <p:nvPr/>
        </p:nvSpPr>
        <p:spPr>
          <a:xfrm>
            <a:off x="4501412" y="2643659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profil.component.ts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F899253-CCAA-F581-F745-CF848BDFBB52}"/>
              </a:ext>
            </a:extLst>
          </p:cNvPr>
          <p:cNvSpPr txBox="1"/>
          <p:nvPr/>
        </p:nvSpPr>
        <p:spPr>
          <a:xfrm>
            <a:off x="3861562" y="5198644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Get-users.service.ts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AFF2414-EC6E-EAB9-1854-9120812F06D3}"/>
              </a:ext>
            </a:extLst>
          </p:cNvPr>
          <p:cNvSpPr txBox="1"/>
          <p:nvPr/>
        </p:nvSpPr>
        <p:spPr>
          <a:xfrm>
            <a:off x="256049" y="2324208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Usercontroller.js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8DA06CD-7DBF-D824-1084-37726FF80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632" y="5684727"/>
            <a:ext cx="4206605" cy="48608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CD12B70-8DA9-77D4-783E-1888320F5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632" y="5453216"/>
            <a:ext cx="4206605" cy="23151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C5A1564-550E-32CA-5C95-99B7147BA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5" y="2571419"/>
            <a:ext cx="2992541" cy="427715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3E15D59-109A-ED5C-B17B-AFDE6A0CD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800" y="2975391"/>
            <a:ext cx="4105571" cy="167761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391CCC0-AB1B-5DC3-09A5-2AD5EDD00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2" y="1407129"/>
            <a:ext cx="230906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5398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6FFE18E-9DDA-9087-82DD-8C0D2B8F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C585D8-0EB7-0335-C698-DBAE28E07020}"/>
              </a:ext>
            </a:extLst>
          </p:cNvPr>
          <p:cNvSpPr txBox="1"/>
          <p:nvPr/>
        </p:nvSpPr>
        <p:spPr>
          <a:xfrm>
            <a:off x="4170130" y="695417"/>
            <a:ext cx="38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Voir la liste des astuces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5BC2C-6A6A-9AB4-447A-52DBBDF4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1" y="1611590"/>
            <a:ext cx="4846629" cy="7996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DF7C5F-5D40-5AB8-4300-286679B2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126"/>
            <a:ext cx="1958510" cy="12345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B69427E-F792-3D67-3E72-1FF3F1F7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53" y="1611589"/>
            <a:ext cx="4300147" cy="7996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3DC1986-3010-3FF6-72CF-2CBD5349D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60" y="2814338"/>
            <a:ext cx="5781040" cy="40029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D060C4D-B7BB-307D-D0C0-80F95A012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332" y="3327441"/>
            <a:ext cx="2857748" cy="101141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9A05AB6-6C57-9EFD-A80E-171F2F473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332" y="4351139"/>
            <a:ext cx="2857748" cy="7996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6E88450-0641-1449-FE17-43E34CE4A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" y="3885786"/>
            <a:ext cx="2857748" cy="25300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A1BC4F6-EBDC-691E-5592-F0F77CC4578E}"/>
              </a:ext>
            </a:extLst>
          </p:cNvPr>
          <p:cNvSpPr txBox="1"/>
          <p:nvPr/>
        </p:nvSpPr>
        <p:spPr>
          <a:xfrm>
            <a:off x="699915" y="1111821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Astuce»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C37A56-772D-ED0C-2590-A275805FAC2A}"/>
              </a:ext>
            </a:extLst>
          </p:cNvPr>
          <p:cNvSpPr txBox="1"/>
          <p:nvPr/>
        </p:nvSpPr>
        <p:spPr>
          <a:xfrm>
            <a:off x="2822711" y="1390834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2FE8C3D-5EB5-3DD6-7E02-FB5744967185}"/>
              </a:ext>
            </a:extLst>
          </p:cNvPr>
          <p:cNvSpPr txBox="1"/>
          <p:nvPr/>
        </p:nvSpPr>
        <p:spPr>
          <a:xfrm>
            <a:off x="8331801" y="1390833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Astuce-villageois.component.html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30A360B-311A-3B6C-0D0D-4EC9BDD6D2D3}"/>
              </a:ext>
            </a:extLst>
          </p:cNvPr>
          <p:cNvSpPr txBox="1"/>
          <p:nvPr/>
        </p:nvSpPr>
        <p:spPr>
          <a:xfrm>
            <a:off x="7383420" y="2558273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</a:t>
            </a:r>
            <a:r>
              <a:rPr lang="fr-FR" sz="1200" dirty="0" err="1">
                <a:solidFill>
                  <a:schemeClr val="accent5"/>
                </a:solidFill>
              </a:rPr>
              <a:t>villageois.component.ts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4930AC4-1857-1A80-B33B-9E1681663AAF}"/>
              </a:ext>
            </a:extLst>
          </p:cNvPr>
          <p:cNvSpPr txBox="1"/>
          <p:nvPr/>
        </p:nvSpPr>
        <p:spPr>
          <a:xfrm>
            <a:off x="3497705" y="3104203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Get-astuce-</a:t>
            </a:r>
            <a:r>
              <a:rPr lang="fr-FR" sz="1200" dirty="0" err="1">
                <a:solidFill>
                  <a:schemeClr val="accent5"/>
                </a:solidFill>
              </a:rPr>
              <a:t>villageois.service.ts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F084EF7-F671-3FA2-EF8B-4AD00BD2DC8F}"/>
              </a:ext>
            </a:extLst>
          </p:cNvPr>
          <p:cNvSpPr txBox="1"/>
          <p:nvPr/>
        </p:nvSpPr>
        <p:spPr>
          <a:xfrm>
            <a:off x="203200" y="3624327"/>
            <a:ext cx="265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astuceVillageoisController.js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E160D87-8C20-5981-4C47-B87CDBA1079C}"/>
              </a:ext>
            </a:extLst>
          </p:cNvPr>
          <p:cNvCxnSpPr/>
          <p:nvPr/>
        </p:nvCxnSpPr>
        <p:spPr>
          <a:xfrm>
            <a:off x="1958510" y="1901050"/>
            <a:ext cx="6624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7A09DD0-A8A4-91C6-35DD-445974CE1CB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467600" y="2011427"/>
            <a:ext cx="4242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00FEEC4-5B81-4011-4216-7892B4C721EB}"/>
              </a:ext>
            </a:extLst>
          </p:cNvPr>
          <p:cNvSpPr txBox="1"/>
          <p:nvPr/>
        </p:nvSpPr>
        <p:spPr>
          <a:xfrm>
            <a:off x="7383420" y="2566602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</a:t>
            </a:r>
            <a:r>
              <a:rPr lang="fr-FR" sz="1200" dirty="0" err="1">
                <a:solidFill>
                  <a:schemeClr val="accent5"/>
                </a:solidFill>
              </a:rPr>
              <a:t>villageois.component.ts</a:t>
            </a:r>
            <a:endParaRPr lang="fr-FR" sz="1200" dirty="0">
              <a:solidFill>
                <a:schemeClr val="accent5"/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0EE0CEED-F995-88D9-71A4-991D6F924446}"/>
              </a:ext>
            </a:extLst>
          </p:cNvPr>
          <p:cNvCxnSpPr>
            <a:cxnSpLocks/>
          </p:cNvCxnSpPr>
          <p:nvPr/>
        </p:nvCxnSpPr>
        <p:spPr>
          <a:xfrm>
            <a:off x="11356510" y="2411266"/>
            <a:ext cx="0" cy="432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8CE661CD-71FF-4BF9-E233-F13D28E3633C}"/>
              </a:ext>
            </a:extLst>
          </p:cNvPr>
          <p:cNvCxnSpPr/>
          <p:nvPr/>
        </p:nvCxnSpPr>
        <p:spPr>
          <a:xfrm rot="10800000">
            <a:off x="5689600" y="5150816"/>
            <a:ext cx="721360" cy="701345"/>
          </a:xfrm>
          <a:prstGeom prst="bentConnector3">
            <a:avLst>
              <a:gd name="adj1" fmla="val 1007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CF1636E8-A0A3-8819-23E2-8D191ED2DC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0949" y="5150814"/>
            <a:ext cx="886387" cy="437185"/>
          </a:xfrm>
          <a:prstGeom prst="bentConnector3">
            <a:avLst>
              <a:gd name="adj1" fmla="val -4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48352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7D3A5-734E-D7E2-5518-8206B373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038" y="5191125"/>
            <a:ext cx="9488487" cy="1666875"/>
          </a:xfrm>
        </p:spPr>
        <p:txBody>
          <a:bodyPr/>
          <a:lstStyle/>
          <a:p>
            <a:r>
              <a:rPr lang="fr-FR" dirty="0"/>
              <a:t> Beaucoup de ressources </a:t>
            </a:r>
            <a:r>
              <a:rPr lang="fr-FR" sz="1800" dirty="0"/>
              <a:t>(</a:t>
            </a:r>
            <a:r>
              <a:rPr lang="fr-FR" sz="1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villageois, outils, fruit &amp; légume , …….....</a:t>
            </a:r>
            <a:r>
              <a:rPr lang="fr-FR" sz="1800" dirty="0"/>
              <a:t>)</a:t>
            </a:r>
            <a:endParaRPr lang="fr-FR" dirty="0"/>
          </a:p>
          <a:p>
            <a:r>
              <a:rPr lang="fr-FR" dirty="0"/>
              <a:t>Exemple de wiki fonctionnelle</a:t>
            </a:r>
          </a:p>
          <a:p>
            <a:r>
              <a:rPr lang="fr-FR" dirty="0"/>
              <a:t>Jeu sympa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7F929D-041F-F0DB-BD05-5178649E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41"/>
            <a:ext cx="12192000" cy="42263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61D3BB-4FF4-A7FF-3D47-5D29D1DBB40E}"/>
              </a:ext>
            </a:extLst>
          </p:cNvPr>
          <p:cNvSpPr txBox="1"/>
          <p:nvPr/>
        </p:nvSpPr>
        <p:spPr>
          <a:xfrm>
            <a:off x="2913263" y="134382"/>
            <a:ext cx="68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  <a:latin typeface="+mj-lt"/>
                <a:ea typeface="+mj-ea"/>
                <a:cs typeface="+mj-cs"/>
              </a:rPr>
              <a:t>Pourquoi Stardew Valley ?</a:t>
            </a:r>
          </a:p>
        </p:txBody>
      </p:sp>
    </p:spTree>
    <p:extLst>
      <p:ext uri="{BB962C8B-B14F-4D97-AF65-F5344CB8AC3E}">
        <p14:creationId xmlns:p14="http://schemas.microsoft.com/office/powerpoint/2010/main" val="204047121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2A0771-0DA1-736A-6D9D-36A7735D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9511E9-825E-6B6B-7B3E-834CA00F4B2E}"/>
              </a:ext>
            </a:extLst>
          </p:cNvPr>
          <p:cNvSpPr txBox="1"/>
          <p:nvPr/>
        </p:nvSpPr>
        <p:spPr>
          <a:xfrm>
            <a:off x="3705584" y="655298"/>
            <a:ext cx="468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Voir une astuce de la liste d’astuce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762227-CE26-BF70-00B6-16840A36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79" y="1518032"/>
            <a:ext cx="4300147" cy="79967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8737401-A71F-6FC9-D8F5-48D953E81E59}"/>
              </a:ext>
            </a:extLst>
          </p:cNvPr>
          <p:cNvSpPr txBox="1"/>
          <p:nvPr/>
        </p:nvSpPr>
        <p:spPr>
          <a:xfrm>
            <a:off x="230067" y="1160381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 une astuce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E1E7D96-5A67-02C9-2E35-12E4A7D9BCB1}"/>
              </a:ext>
            </a:extLst>
          </p:cNvPr>
          <p:cNvSpPr txBox="1"/>
          <p:nvPr/>
        </p:nvSpPr>
        <p:spPr>
          <a:xfrm>
            <a:off x="2704263" y="1292616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Astuce-villageois.component.html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88EC85C-19A0-7390-A868-77C4D53172E1}"/>
              </a:ext>
            </a:extLst>
          </p:cNvPr>
          <p:cNvSpPr txBox="1"/>
          <p:nvPr/>
        </p:nvSpPr>
        <p:spPr>
          <a:xfrm>
            <a:off x="7542710" y="2597390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Astuce-details.component.ts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31E8B6-A3D6-1D7E-D4F9-19C780195B59}"/>
              </a:ext>
            </a:extLst>
          </p:cNvPr>
          <p:cNvSpPr txBox="1"/>
          <p:nvPr/>
        </p:nvSpPr>
        <p:spPr>
          <a:xfrm>
            <a:off x="4339233" y="3121769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Get-astuce-villageois.service.ts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C7662-36E0-A3BB-612C-0A667F7A307E}"/>
              </a:ext>
            </a:extLst>
          </p:cNvPr>
          <p:cNvSpPr txBox="1"/>
          <p:nvPr/>
        </p:nvSpPr>
        <p:spPr>
          <a:xfrm>
            <a:off x="53215" y="2792271"/>
            <a:ext cx="265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astuceVillageoisController.js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DF6C6C3-056A-D210-93FB-3B02AD0822C4}"/>
              </a:ext>
            </a:extLst>
          </p:cNvPr>
          <p:cNvCxnSpPr/>
          <p:nvPr/>
        </p:nvCxnSpPr>
        <p:spPr>
          <a:xfrm>
            <a:off x="1958510" y="1901050"/>
            <a:ext cx="6624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FA80484-2791-F9BB-9D7E-F1CA2543AEC0}"/>
              </a:ext>
            </a:extLst>
          </p:cNvPr>
          <p:cNvCxnSpPr>
            <a:cxnSpLocks/>
          </p:cNvCxnSpPr>
          <p:nvPr/>
        </p:nvCxnSpPr>
        <p:spPr>
          <a:xfrm>
            <a:off x="6917726" y="1901049"/>
            <a:ext cx="8509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2A40B16-3F44-9C69-3AF8-FF3CA3147592}"/>
              </a:ext>
            </a:extLst>
          </p:cNvPr>
          <p:cNvCxnSpPr>
            <a:cxnSpLocks/>
          </p:cNvCxnSpPr>
          <p:nvPr/>
        </p:nvCxnSpPr>
        <p:spPr>
          <a:xfrm>
            <a:off x="10812650" y="2498435"/>
            <a:ext cx="0" cy="432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13157014-FB30-1AB7-9611-B2918442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" y="1464730"/>
            <a:ext cx="2027096" cy="77730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05A2CDF-E3FA-C758-B9DA-3272A423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692" y="1098488"/>
            <a:ext cx="3611458" cy="145145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B4687F0-8E1F-13E8-40A1-E7C968E2C4A4}"/>
              </a:ext>
            </a:extLst>
          </p:cNvPr>
          <p:cNvSpPr txBox="1"/>
          <p:nvPr/>
        </p:nvSpPr>
        <p:spPr>
          <a:xfrm>
            <a:off x="8394974" y="836121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Astuce-details.component.html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296C46F4-2763-6B87-417A-F07544655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691" y="2843602"/>
            <a:ext cx="4399445" cy="202552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5FE2E1E-0ECC-4C1A-64A7-49797CEA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686" y="5283200"/>
            <a:ext cx="2690093" cy="154443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89A8E50-C4CA-27ED-5C76-68BA7BDB3B86}"/>
              </a:ext>
            </a:extLst>
          </p:cNvPr>
          <p:cNvSpPr txBox="1"/>
          <p:nvPr/>
        </p:nvSpPr>
        <p:spPr>
          <a:xfrm>
            <a:off x="9177680" y="4994323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Astuce-details.component.ts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7D194DD8-B89A-C93B-B7EC-56B7CD915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0" y="3070159"/>
            <a:ext cx="3269941" cy="112785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2616447-9FAF-1561-597A-F54A5CD7B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124" y="3877526"/>
            <a:ext cx="3292125" cy="4724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4FC4C63-3B0D-420F-D452-BA084F680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7123" y="3386495"/>
            <a:ext cx="3292126" cy="49518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E1DC512-E422-81C2-C344-7A72281218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3024" y="5068232"/>
            <a:ext cx="2676174" cy="86902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BB125A8-CBE2-6771-962E-53043E630A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4650" y="5759512"/>
            <a:ext cx="3381759" cy="109707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221C33D4-39A9-3316-C092-67FC31A320D1}"/>
              </a:ext>
            </a:extLst>
          </p:cNvPr>
          <p:cNvSpPr txBox="1"/>
          <p:nvPr/>
        </p:nvSpPr>
        <p:spPr>
          <a:xfrm>
            <a:off x="5756208" y="4810830"/>
            <a:ext cx="2510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Object.service.ts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2AC2570-DF1A-C584-40BC-7D73A09D77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87829"/>
            <a:ext cx="4682199" cy="158375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4059E5A-9B51-1216-81EA-D8B12AAF2345}"/>
              </a:ext>
            </a:extLst>
          </p:cNvPr>
          <p:cNvSpPr txBox="1"/>
          <p:nvPr/>
        </p:nvSpPr>
        <p:spPr>
          <a:xfrm>
            <a:off x="88864" y="4873657"/>
            <a:ext cx="265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server.js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129CC4B-A4A5-0804-AC52-08EF36B947DF}"/>
              </a:ext>
            </a:extLst>
          </p:cNvPr>
          <p:cNvCxnSpPr>
            <a:cxnSpLocks/>
          </p:cNvCxnSpPr>
          <p:nvPr/>
        </p:nvCxnSpPr>
        <p:spPr>
          <a:xfrm>
            <a:off x="11808330" y="4853947"/>
            <a:ext cx="0" cy="432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690A677-D2AE-6589-E6ED-F9FD12DDF87F}"/>
              </a:ext>
            </a:extLst>
          </p:cNvPr>
          <p:cNvCxnSpPr>
            <a:cxnSpLocks/>
          </p:cNvCxnSpPr>
          <p:nvPr/>
        </p:nvCxnSpPr>
        <p:spPr>
          <a:xfrm flipH="1">
            <a:off x="8394974" y="6055419"/>
            <a:ext cx="10231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F9C09C64-114C-EF84-E0CE-CAE4D5CE2B4F}"/>
              </a:ext>
            </a:extLst>
          </p:cNvPr>
          <p:cNvCxnSpPr>
            <a:cxnSpLocks/>
          </p:cNvCxnSpPr>
          <p:nvPr/>
        </p:nvCxnSpPr>
        <p:spPr>
          <a:xfrm flipH="1">
            <a:off x="7319249" y="3877526"/>
            <a:ext cx="3844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428BA2D-394E-AC53-A1BE-41880FD7F659}"/>
              </a:ext>
            </a:extLst>
          </p:cNvPr>
          <p:cNvCxnSpPr>
            <a:cxnSpLocks/>
          </p:cNvCxnSpPr>
          <p:nvPr/>
        </p:nvCxnSpPr>
        <p:spPr>
          <a:xfrm flipH="1">
            <a:off x="4682199" y="5327177"/>
            <a:ext cx="8308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862B6D6-1ADD-1DE2-AA04-C65224FE2E73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3346031" y="3634088"/>
            <a:ext cx="683502" cy="6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01764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06AF26D-2910-A98C-D18F-CE7857F1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33" y="0"/>
            <a:ext cx="5847957" cy="695417"/>
          </a:xfrm>
        </p:spPr>
        <p:txBody>
          <a:bodyPr>
            <a:normAutofit fontScale="90%"/>
          </a:bodyPr>
          <a:lstStyle/>
          <a:p>
            <a:r>
              <a:rPr lang="fr-FR" dirty="0"/>
              <a:t>Les fonctionnalités du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87B9CB-31D7-98A9-0845-4786CB29082B}"/>
              </a:ext>
            </a:extLst>
          </p:cNvPr>
          <p:cNvSpPr txBox="1"/>
          <p:nvPr/>
        </p:nvSpPr>
        <p:spPr>
          <a:xfrm>
            <a:off x="4170130" y="695417"/>
            <a:ext cx="384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Ajouter une astuce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713023-9D5D-C477-114A-FEE34B2A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1" y="1611590"/>
            <a:ext cx="4846629" cy="7996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9E16F4B-50D9-0AD1-1144-528122CE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126"/>
            <a:ext cx="1958510" cy="123454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BE1755D-A9C3-15DE-10C4-E3BD71663E07}"/>
              </a:ext>
            </a:extLst>
          </p:cNvPr>
          <p:cNvSpPr txBox="1"/>
          <p:nvPr/>
        </p:nvSpPr>
        <p:spPr>
          <a:xfrm>
            <a:off x="699915" y="1111821"/>
            <a:ext cx="23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/>
                </a:solidFill>
                <a:highlight>
                  <a:srgbClr val="000080"/>
                </a:highlight>
              </a:rPr>
              <a:t>On clic  sur « Astuce»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4EB983-06D6-4284-BA5C-889109D66E47}"/>
              </a:ext>
            </a:extLst>
          </p:cNvPr>
          <p:cNvSpPr txBox="1"/>
          <p:nvPr/>
        </p:nvSpPr>
        <p:spPr>
          <a:xfrm>
            <a:off x="2822711" y="1390834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app.component.html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3C93025-C805-3400-3EE0-FB7B0402555C}"/>
              </a:ext>
            </a:extLst>
          </p:cNvPr>
          <p:cNvSpPr txBox="1"/>
          <p:nvPr/>
        </p:nvSpPr>
        <p:spPr>
          <a:xfrm>
            <a:off x="8452451" y="1149565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Astuce-creator.component.html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5530C6-2DBA-4267-E361-ABE0EDDDD357}"/>
              </a:ext>
            </a:extLst>
          </p:cNvPr>
          <p:cNvSpPr txBox="1"/>
          <p:nvPr/>
        </p:nvSpPr>
        <p:spPr>
          <a:xfrm>
            <a:off x="7383420" y="2558273"/>
            <a:ext cx="32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Astuce-</a:t>
            </a:r>
            <a:r>
              <a:rPr lang="fr-FR" sz="1200" dirty="0" err="1">
                <a:solidFill>
                  <a:schemeClr val="accent5"/>
                </a:solidFill>
              </a:rPr>
              <a:t>creator.component.ts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91BB38-D166-7B60-6360-B3852C5803D1}"/>
              </a:ext>
            </a:extLst>
          </p:cNvPr>
          <p:cNvSpPr txBox="1"/>
          <p:nvPr/>
        </p:nvSpPr>
        <p:spPr>
          <a:xfrm>
            <a:off x="3497704" y="3092061"/>
            <a:ext cx="247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Get-astuce-</a:t>
            </a:r>
            <a:r>
              <a:rPr lang="fr-FR" sz="1200" dirty="0" err="1">
                <a:solidFill>
                  <a:schemeClr val="accent5"/>
                </a:solidFill>
              </a:rPr>
              <a:t>villageois.service.ts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01439C-95CD-555D-833F-01881B576536}"/>
              </a:ext>
            </a:extLst>
          </p:cNvPr>
          <p:cNvSpPr txBox="1"/>
          <p:nvPr/>
        </p:nvSpPr>
        <p:spPr>
          <a:xfrm>
            <a:off x="140724" y="4028301"/>
            <a:ext cx="265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API: astuceVillageoisController.js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C5BAAB5-FDE5-1CE2-59B8-FC965B529A9E}"/>
              </a:ext>
            </a:extLst>
          </p:cNvPr>
          <p:cNvCxnSpPr/>
          <p:nvPr/>
        </p:nvCxnSpPr>
        <p:spPr>
          <a:xfrm>
            <a:off x="1958510" y="1901050"/>
            <a:ext cx="6624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31CF50A-E04C-6466-0CB1-1527B5A7AEED}"/>
              </a:ext>
            </a:extLst>
          </p:cNvPr>
          <p:cNvCxnSpPr>
            <a:cxnSpLocks/>
          </p:cNvCxnSpPr>
          <p:nvPr/>
        </p:nvCxnSpPr>
        <p:spPr>
          <a:xfrm>
            <a:off x="7467600" y="2011427"/>
            <a:ext cx="4242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D21A9E8-DD4A-EEE9-4C75-C1B4C965EFEA}"/>
              </a:ext>
            </a:extLst>
          </p:cNvPr>
          <p:cNvCxnSpPr>
            <a:cxnSpLocks/>
          </p:cNvCxnSpPr>
          <p:nvPr/>
        </p:nvCxnSpPr>
        <p:spPr>
          <a:xfrm>
            <a:off x="11356510" y="2411266"/>
            <a:ext cx="0" cy="432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099D14FE-6A93-B1DF-3F33-C27645815807}"/>
              </a:ext>
            </a:extLst>
          </p:cNvPr>
          <p:cNvCxnSpPr/>
          <p:nvPr/>
        </p:nvCxnSpPr>
        <p:spPr>
          <a:xfrm rot="10800000">
            <a:off x="6094411" y="5127379"/>
            <a:ext cx="721360" cy="701345"/>
          </a:xfrm>
          <a:prstGeom prst="bentConnector3">
            <a:avLst>
              <a:gd name="adj1" fmla="val 1007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2EAF76E3-CF4B-3377-29A0-74965DB60D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4511" y="5095509"/>
            <a:ext cx="886387" cy="437185"/>
          </a:xfrm>
          <a:prstGeom prst="bentConnector3">
            <a:avLst>
              <a:gd name="adj1" fmla="val -4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EF33AE0-5D1B-221B-70CD-9BDCB3D7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53" y="1373338"/>
            <a:ext cx="3994150" cy="101438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A51416B-9BA6-17B1-3CB9-4B43D34D5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085" y="2867142"/>
            <a:ext cx="5353320" cy="394535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85F8C2F-EDFC-9240-5297-7D25B31E8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735" y="4394162"/>
            <a:ext cx="3448288" cy="70134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8321D1-02F3-3E76-2516-F9D1E6F86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008" y="3333774"/>
            <a:ext cx="3343742" cy="58110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A5AE5DE-7971-29CE-C0E8-9DC7145BE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008" y="3902664"/>
            <a:ext cx="3343742" cy="50471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66426B3-73BF-824A-E17F-865B01AC3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4" y="4305300"/>
            <a:ext cx="3013156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9147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71C6A93-A109-A9B6-6643-63AFBB40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85" y="2733583"/>
            <a:ext cx="2791829" cy="695417"/>
          </a:xfrm>
        </p:spPr>
        <p:txBody>
          <a:bodyPr>
            <a:normAutofit/>
          </a:bodyPr>
          <a:lstStyle/>
          <a:p>
            <a:r>
              <a:rPr lang="fr-FR" dirty="0"/>
              <a:t>TEST du site</a:t>
            </a:r>
          </a:p>
        </p:txBody>
      </p:sp>
    </p:spTree>
    <p:extLst>
      <p:ext uri="{BB962C8B-B14F-4D97-AF65-F5344CB8AC3E}">
        <p14:creationId xmlns:p14="http://schemas.microsoft.com/office/powerpoint/2010/main" val="28127672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289DD-3363-BFA6-30B2-AF1E388E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152" y="168676"/>
            <a:ext cx="3084357" cy="935115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403CBC-0C06-811D-A525-ED3F5CD3A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695" y="1544715"/>
            <a:ext cx="9905998" cy="5122415"/>
          </a:xfrm>
        </p:spPr>
        <p:txBody>
          <a:bodyPr>
            <a:normAutofit fontScale="92.5%" lnSpcReduction="20%"/>
          </a:bodyPr>
          <a:lstStyle/>
          <a:p>
            <a:r>
              <a:rPr lang="fr-FR" dirty="0"/>
              <a:t>A) Nos support technique </a:t>
            </a:r>
          </a:p>
          <a:p>
            <a:pPr marL="0" indent="0">
              <a:buNone/>
            </a:pPr>
            <a:r>
              <a:rPr lang="fr-FR" dirty="0"/>
              <a:t>         - back </a:t>
            </a:r>
          </a:p>
          <a:p>
            <a:pPr marL="0" indent="0">
              <a:buNone/>
            </a:pPr>
            <a:r>
              <a:rPr lang="fr-FR" dirty="0"/>
              <a:t>         -base de données</a:t>
            </a:r>
          </a:p>
          <a:p>
            <a:pPr marL="0" indent="0">
              <a:buNone/>
            </a:pPr>
            <a:r>
              <a:rPr lang="fr-FR" dirty="0"/>
              <a:t>         - front</a:t>
            </a:r>
          </a:p>
          <a:p>
            <a:pPr marL="0" indent="0">
              <a:buNone/>
            </a:pPr>
            <a:r>
              <a:rPr lang="fr-FR"/>
              <a:t>         - IDE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B) architecture de notre API</a:t>
            </a:r>
          </a:p>
          <a:p>
            <a:endParaRPr lang="fr-FR" dirty="0"/>
          </a:p>
          <a:p>
            <a:r>
              <a:rPr lang="fr-FR" dirty="0"/>
              <a:t>C) Architecture du site </a:t>
            </a:r>
          </a:p>
          <a:p>
            <a:pPr marL="0" indent="0">
              <a:buNone/>
            </a:pPr>
            <a:endParaRPr lang="fr-FR" dirty="0">
              <a:highlight>
                <a:srgbClr val="00FFFF"/>
              </a:highlight>
            </a:endParaRPr>
          </a:p>
          <a:p>
            <a:r>
              <a:rPr lang="fr-FR" dirty="0"/>
              <a:t>D) Les fonctionnalités du site </a:t>
            </a:r>
            <a:endParaRPr lang="fr-FR" sz="2000" dirty="0">
              <a:solidFill>
                <a:schemeClr val="bg1"/>
              </a:solidFill>
              <a:highlight>
                <a:srgbClr val="00FFFF"/>
              </a:highlight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9509590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73689-3D36-305A-CFE9-0CDB2FFC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984" y="130210"/>
            <a:ext cx="6156032" cy="751462"/>
          </a:xfrm>
        </p:spPr>
        <p:txBody>
          <a:bodyPr/>
          <a:lstStyle/>
          <a:p>
            <a:r>
              <a:rPr lang="fr-FR" dirty="0"/>
              <a:t>Support technique: </a:t>
            </a:r>
            <a:r>
              <a:rPr lang="fr-FR" sz="2400" dirty="0" err="1"/>
              <a:t>BackENd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1D1D53A-2991-4442-69A5-DB8FB8AECBC4}"/>
              </a:ext>
            </a:extLst>
          </p:cNvPr>
          <p:cNvSpPr txBox="1"/>
          <p:nvPr/>
        </p:nvSpPr>
        <p:spPr>
          <a:xfrm>
            <a:off x="1580225" y="2685894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Node JS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0FD307-2B57-7B6C-F7FF-40A3E2E03DFB}"/>
              </a:ext>
            </a:extLst>
          </p:cNvPr>
          <p:cNvSpPr txBox="1"/>
          <p:nvPr/>
        </p:nvSpPr>
        <p:spPr>
          <a:xfrm>
            <a:off x="1580224" y="3129978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 JS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722470-6818-5FCB-D193-CED92C6B6127}"/>
              </a:ext>
            </a:extLst>
          </p:cNvPr>
          <p:cNvSpPr txBox="1"/>
          <p:nvPr/>
        </p:nvSpPr>
        <p:spPr>
          <a:xfrm>
            <a:off x="1580222" y="4073375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Sequelize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94AC3A-E42C-EBA8-CBE2-E706963B8408}"/>
              </a:ext>
            </a:extLst>
          </p:cNvPr>
          <p:cNvSpPr txBox="1"/>
          <p:nvPr/>
        </p:nvSpPr>
        <p:spPr>
          <a:xfrm>
            <a:off x="1580225" y="1899821"/>
            <a:ext cx="536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 backend de notre projet nous avons décider d’utiliser: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5A5A68-ED0A-2ADD-6BC7-2DE8AD66C077}"/>
              </a:ext>
            </a:extLst>
          </p:cNvPr>
          <p:cNvSpPr txBox="1"/>
          <p:nvPr/>
        </p:nvSpPr>
        <p:spPr>
          <a:xfrm>
            <a:off x="1580223" y="3564301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Passport</a:t>
            </a:r>
            <a:r>
              <a:rPr lang="fr-FR" dirty="0"/>
              <a:t> - </a:t>
            </a:r>
            <a:r>
              <a:rPr lang="fr-FR" dirty="0" err="1"/>
              <a:t>jwt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344081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DD333D-9704-A471-0E7B-0083419A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914" y="0"/>
            <a:ext cx="9431892" cy="1042756"/>
          </a:xfrm>
        </p:spPr>
        <p:txBody>
          <a:bodyPr/>
          <a:lstStyle/>
          <a:p>
            <a:r>
              <a:rPr lang="fr-FR" dirty="0"/>
              <a:t>Support technique: </a:t>
            </a:r>
            <a:r>
              <a:rPr lang="fr-FR" sz="2400" dirty="0"/>
              <a:t>Base de données 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82E6AF-C2E4-03B6-2BDE-FCB08B2D68F2}"/>
              </a:ext>
            </a:extLst>
          </p:cNvPr>
          <p:cNvSpPr txBox="1"/>
          <p:nvPr/>
        </p:nvSpPr>
        <p:spPr>
          <a:xfrm>
            <a:off x="301841" y="1669002"/>
            <a:ext cx="538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Notre base de données est connectée à notre api grâce à l’outil </a:t>
            </a:r>
            <a:r>
              <a:rPr lang="fr-FR" dirty="0" err="1"/>
              <a:t>Sequelize</a:t>
            </a:r>
            <a:r>
              <a:rPr lang="fr-FR" dirty="0"/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C850646-57F2-8146-9FA0-59D45AC1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24" y="3429000"/>
            <a:ext cx="2694309" cy="259808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9A23210-F73D-9C04-6A70-6D6B0C5F7F92}"/>
              </a:ext>
            </a:extLst>
          </p:cNvPr>
          <p:cNvSpPr txBox="1"/>
          <p:nvPr/>
        </p:nvSpPr>
        <p:spPr>
          <a:xfrm>
            <a:off x="7205114" y="129967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ERD de la base de  donnée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23C6B-17CE-7E16-0D62-75A05F09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1805677"/>
            <a:ext cx="3762375" cy="49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43873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4CBB79A-530F-7E53-1D77-C68CBF5D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872" y="240583"/>
            <a:ext cx="6298074" cy="674703"/>
          </a:xfrm>
        </p:spPr>
        <p:txBody>
          <a:bodyPr/>
          <a:lstStyle/>
          <a:p>
            <a:r>
              <a:rPr lang="fr-FR" dirty="0"/>
              <a:t>Support technique: </a:t>
            </a:r>
            <a:r>
              <a:rPr lang="fr-FR" sz="2400" dirty="0"/>
              <a:t>FrontEnd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309C72-3A3B-816F-6BC9-B8ECAA4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361" y="4803702"/>
            <a:ext cx="1828958" cy="18137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D5A4E3-D569-CD8A-73AE-7C748097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75" y="4803701"/>
            <a:ext cx="1952627" cy="181371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E192399-6740-E361-62B9-F9BB61DD81A2}"/>
              </a:ext>
            </a:extLst>
          </p:cNvPr>
          <p:cNvSpPr txBox="1"/>
          <p:nvPr/>
        </p:nvSpPr>
        <p:spPr>
          <a:xfrm>
            <a:off x="571500" y="1495424"/>
            <a:ext cx="11312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la parti FrontEnd, nous avons décidé d’utiliser Angular pour ce projet. Nous avions le choix entre </a:t>
            </a:r>
            <a:r>
              <a:rPr lang="fr-FR" dirty="0" err="1"/>
              <a:t>React</a:t>
            </a:r>
            <a:r>
              <a:rPr lang="fr-FR" dirty="0"/>
              <a:t> JS et Angular afin de réaliser la tâche d’offrir une interface au client. Notre avons choisi d’utiliser </a:t>
            </a:r>
            <a:r>
              <a:rPr lang="fr-FR" dirty="0" err="1"/>
              <a:t>Angular</a:t>
            </a:r>
            <a:r>
              <a:rPr lang="fr-FR" dirty="0"/>
              <a:t>, car c’est un outil très utilisé et qui est très bien documenté.</a:t>
            </a:r>
          </a:p>
        </p:txBody>
      </p:sp>
    </p:spTree>
    <p:extLst>
      <p:ext uri="{BB962C8B-B14F-4D97-AF65-F5344CB8AC3E}">
        <p14:creationId xmlns:p14="http://schemas.microsoft.com/office/powerpoint/2010/main" val="293934969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rotWithShape="1">
          <a:blip r:embed="rId2">
            <a:duotone>
              <a:schemeClr val="bg2">
                <a:shade val="28%"/>
                <a:satMod val="94%"/>
                <a:lumMod val="20%"/>
              </a:schemeClr>
              <a:schemeClr val="bg2">
                <a:tint val="94%"/>
                <a:shade val="84%"/>
                <a:satMod val="148%"/>
                <a:lumMod val="114%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1EE0776-CCB6-363C-EC17-F9C30B20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16" y="22225"/>
            <a:ext cx="4586033" cy="1149350"/>
          </a:xfrm>
        </p:spPr>
        <p:txBody>
          <a:bodyPr>
            <a:normAutofit/>
          </a:bodyPr>
          <a:lstStyle/>
          <a:p>
            <a:r>
              <a:rPr lang="fr-FR" sz="2800" dirty="0"/>
              <a:t>Support technique: IDE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B1817741-6FF2-D81C-4225-08F98CA7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4895850" cy="4781550"/>
          </a:xfrm>
        </p:spPr>
        <p:txBody>
          <a:bodyPr>
            <a:normAutofit/>
          </a:bodyPr>
          <a:lstStyle/>
          <a:p>
            <a:pPr>
              <a:lnSpc>
                <a:spcPct val="90%"/>
              </a:lnSpc>
            </a:pPr>
            <a:r>
              <a:rPr lang="fr-FR" sz="1500" dirty="0"/>
              <a:t>nous pouvons aussi bien travailler dans notre BackEnd que dans notre FrontEnd.</a:t>
            </a:r>
          </a:p>
          <a:p>
            <a:pPr>
              <a:lnSpc>
                <a:spcPct val="90%"/>
              </a:lnSpc>
            </a:pPr>
            <a:r>
              <a:rPr lang="fr-FR" sz="1500" dirty="0"/>
              <a:t>Parce cette outils nous permet de travailler avec différents types de fichier en même temps, tel que des fichiers </a:t>
            </a:r>
            <a:r>
              <a:rPr lang="fr-FR" sz="1500" dirty="0" err="1"/>
              <a:t>Js,Ts,html</a:t>
            </a:r>
            <a:r>
              <a:rPr lang="fr-FR" sz="1500" dirty="0"/>
              <a:t>, </a:t>
            </a:r>
            <a:r>
              <a:rPr lang="fr-FR" sz="1500" dirty="0" err="1"/>
              <a:t>css</a:t>
            </a:r>
            <a:r>
              <a:rPr lang="fr-FR" sz="1500" dirty="0"/>
              <a:t>….</a:t>
            </a:r>
          </a:p>
          <a:p>
            <a:pPr>
              <a:lnSpc>
                <a:spcPct val="90%"/>
              </a:lnSpc>
            </a:pPr>
            <a:r>
              <a:rPr lang="fr-FR" sz="1500" dirty="0"/>
              <a:t>Cet outils offre un visuelle agréable et lisible.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8AD3297-69E5-014F-467E-8445076F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9" y="22225"/>
            <a:ext cx="7296151" cy="659310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55F835-7455-E9B2-FEE2-79290D4F0393}"/>
              </a:ext>
            </a:extLst>
          </p:cNvPr>
          <p:cNvSpPr txBox="1"/>
          <p:nvPr/>
        </p:nvSpPr>
        <p:spPr>
          <a:xfrm>
            <a:off x="309816" y="1371600"/>
            <a:ext cx="442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3">
                    <a:lumMod val="60%"/>
                    <a:lumOff val="40%"/>
                  </a:schemeClr>
                </a:solidFill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130945656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002181-3920-CF8E-1716-036FF7B5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181" y="0"/>
            <a:ext cx="6105410" cy="695417"/>
          </a:xfrm>
        </p:spPr>
        <p:txBody>
          <a:bodyPr>
            <a:normAutofit/>
          </a:bodyPr>
          <a:lstStyle/>
          <a:p>
            <a:r>
              <a:rPr lang="fr-FR" dirty="0"/>
              <a:t>Architecture de Notre </a:t>
            </a:r>
            <a:r>
              <a:rPr lang="fr-FR" dirty="0" err="1"/>
              <a:t>APi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EF5F32-7FF9-EFC4-AB3D-53878302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91056" cy="50680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B2941A-59B4-6354-6E1C-645540BD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88" y="3204956"/>
            <a:ext cx="2615580" cy="4480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4ECC9D-A644-2E61-3BF2-41EC33D7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481" y="473020"/>
            <a:ext cx="3472520" cy="47720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CC07F0-26D8-782B-3CFF-3DCCDFF0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52" y="5245099"/>
            <a:ext cx="6540170" cy="1413443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9D6B893D-730C-5CF2-3593-B77606B44518}"/>
              </a:ext>
            </a:extLst>
          </p:cNvPr>
          <p:cNvCxnSpPr>
            <a:endCxn id="11" idx="1"/>
          </p:cNvCxnSpPr>
          <p:nvPr/>
        </p:nvCxnSpPr>
        <p:spPr>
          <a:xfrm rot="5400000" flipH="1" flipV="1">
            <a:off x="2111994" y="3526806"/>
            <a:ext cx="825500" cy="629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E1ED279-7D21-89B1-3F30-CEEBBBA061EA}"/>
              </a:ext>
            </a:extLst>
          </p:cNvPr>
          <p:cNvCxnSpPr/>
          <p:nvPr/>
        </p:nvCxnSpPr>
        <p:spPr>
          <a:xfrm>
            <a:off x="3340100" y="3653043"/>
            <a:ext cx="0" cy="1592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365585C2-BF71-5C28-59D8-6F1996EB45E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429522" y="5245099"/>
            <a:ext cx="2026219" cy="12954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5DBBE7F-DD92-7C0B-F16D-D4BF5B01A803}"/>
              </a:ext>
            </a:extLst>
          </p:cNvPr>
          <p:cNvSpPr txBox="1"/>
          <p:nvPr/>
        </p:nvSpPr>
        <p:spPr>
          <a:xfrm flipH="1">
            <a:off x="2839688" y="1435100"/>
            <a:ext cx="521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avec la route user/updateInfo qui modifie les informations de l’utilisateur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91677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218E5-A822-EBC4-7C5A-41BF4240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73" y="0"/>
            <a:ext cx="5064078" cy="695417"/>
          </a:xfrm>
        </p:spPr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C61CB-20AE-5B35-B5A5-68FCD1D82902}"/>
              </a:ext>
            </a:extLst>
          </p:cNvPr>
          <p:cNvSpPr txBox="1"/>
          <p:nvPr/>
        </p:nvSpPr>
        <p:spPr>
          <a:xfrm>
            <a:off x="0" y="914400"/>
            <a:ext cx="119315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Il faut rappeler comment fonctionne Angular pour mieux comprendre l’architecture du site. Angular nous assiste à la création d’une application web </a:t>
            </a:r>
            <a:r>
              <a:rPr lang="fr-FR" sz="1400" dirty="0" err="1"/>
              <a:t>monopage</a:t>
            </a:r>
            <a:r>
              <a:rPr lang="fr-FR" sz="1400" dirty="0"/>
              <a:t>, via la création de composants (appelé component) nous pouvons faire apparaitre ce que l’on veut dans cette page. Nous choisissant le component à afficher grâce à la mise en place de routes.</a:t>
            </a:r>
          </a:p>
          <a:p>
            <a:endParaRPr lang="fr-FR" sz="1400" dirty="0"/>
          </a:p>
          <a:p>
            <a:r>
              <a:rPr lang="fr-FR" sz="1400" dirty="0"/>
              <a:t>L’ordre d’affichage des components dans notre projet est le suivant:</a:t>
            </a:r>
          </a:p>
          <a:p>
            <a:r>
              <a:rPr lang="fr-FR" sz="1400" dirty="0"/>
              <a:t> </a:t>
            </a:r>
          </a:p>
          <a:p>
            <a:r>
              <a:rPr lang="fr-FR" sz="1400" dirty="0"/>
              <a:t>       1) Index: c’est l’élément le plus « ancien » dans l’arborescence , elle appelle à afficher app-root dans le body</a:t>
            </a:r>
          </a:p>
          <a:p>
            <a:endParaRPr lang="fr-FR" sz="1400" dirty="0"/>
          </a:p>
          <a:p>
            <a:r>
              <a:rPr lang="fr-FR" sz="1400" dirty="0"/>
              <a:t>       2) app-root: Elle correspond à notre HEADER dans notre site, elle sera toujours afficher sur le site en haut de la page. Elle appelle ensuite le component souhaité en-dessous de l’HEADER grâce à la commande </a:t>
            </a:r>
          </a:p>
          <a:p>
            <a:endParaRPr lang="fr-FR" sz="1400" dirty="0"/>
          </a:p>
          <a:p>
            <a:r>
              <a:rPr lang="fr-FR" sz="1400" dirty="0"/>
              <a:t>        3)router-</a:t>
            </a:r>
            <a:r>
              <a:rPr lang="fr-FR" sz="1400" dirty="0" err="1"/>
              <a:t>outlet</a:t>
            </a:r>
            <a:r>
              <a:rPr lang="fr-FR" sz="1400" dirty="0"/>
              <a:t>: On affiche le component souhaiter grâce aux routes. À l’ouverture du site vous vous retrouverez dans le component « menu-</a:t>
            </a:r>
            <a:r>
              <a:rPr lang="fr-FR" sz="1400" dirty="0" err="1"/>
              <a:t>view</a:t>
            </a:r>
            <a:r>
              <a:rPr lang="fr-FR" sz="1400" dirty="0"/>
              <a:t> ». Elle permet d’afficher le menu du site.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B6469A-152C-9904-7B04-E940094B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43" y="2869707"/>
            <a:ext cx="2329080" cy="2818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B180F7-4DD7-083D-C00C-7BFFC2D16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82" y="4007334"/>
            <a:ext cx="6261717" cy="28506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F3A98C7-1CDF-F2EB-EA2E-3A8DA7B5A28B}"/>
              </a:ext>
            </a:extLst>
          </p:cNvPr>
          <p:cNvSpPr txBox="1"/>
          <p:nvPr/>
        </p:nvSpPr>
        <p:spPr>
          <a:xfrm>
            <a:off x="248575" y="4909351"/>
            <a:ext cx="5131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définition des routes se fait dans le fichier </a:t>
            </a:r>
          </a:p>
          <a:p>
            <a:r>
              <a:rPr lang="fr-FR" sz="1400" dirty="0"/>
              <a:t>«app-</a:t>
            </a:r>
            <a:r>
              <a:rPr lang="fr-FR" sz="1400" dirty="0" err="1"/>
              <a:t>routing.module.ts</a:t>
            </a:r>
            <a:r>
              <a:rPr lang="fr-FR" sz="1400" dirty="0"/>
              <a:t> ». </a:t>
            </a:r>
          </a:p>
          <a:p>
            <a:endParaRPr lang="fr-FR" sz="1400" dirty="0"/>
          </a:p>
          <a:p>
            <a:r>
              <a:rPr lang="fr-FR" sz="1400" dirty="0"/>
              <a:t>Grâce à la première ligne  dans « routes », nous pouvons faire apparaître le  « menu-</a:t>
            </a:r>
            <a:r>
              <a:rPr lang="fr-FR" sz="1400" dirty="0" err="1"/>
              <a:t>view</a:t>
            </a:r>
            <a:r>
              <a:rPr lang="fr-FR" sz="1400" dirty="0"/>
              <a:t> » quand on se trouve app-root.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DC3936-5989-F73B-499E-53FB08B82533}"/>
              </a:ext>
            </a:extLst>
          </p:cNvPr>
          <p:cNvSpPr txBox="1"/>
          <p:nvPr/>
        </p:nvSpPr>
        <p:spPr>
          <a:xfrm>
            <a:off x="1411550" y="3896760"/>
            <a:ext cx="168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60%"/>
                    <a:lumOff val="40%"/>
                  </a:schemeClr>
                </a:solidFill>
              </a:rPr>
              <a:t>Le routing</a:t>
            </a:r>
          </a:p>
        </p:txBody>
      </p:sp>
    </p:spTree>
    <p:extLst>
      <p:ext uri="{BB962C8B-B14F-4D97-AF65-F5344CB8AC3E}">
        <p14:creationId xmlns:p14="http://schemas.microsoft.com/office/powerpoint/2010/main" val="3407663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purl.oclc.org/ooxml/officeDocument/relationships/image" Target="../media/image1.jpeg"/></Relationships>
</file>

<file path=ppt/theme/theme1.xml><?xml version="1.0" encoding="utf-8"?>
<a:theme xmlns:a="http://purl.oclc.org/ooxml/drawingml/main" name="Maillag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%">
              <a:schemeClr val="phClr">
                <a:tint val="60%"/>
                <a:lumMod val="110%"/>
              </a:schemeClr>
            </a:gs>
            <a:gs pos="100%">
              <a:schemeClr val="phClr">
                <a:tint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4%"/>
              </a:schemeClr>
            </a:gs>
            <a:gs pos="100%">
              <a:schemeClr val="phClr">
                <a:shade val="84%"/>
                <a:lumMod val="84%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%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64%"/>
                <a:lumMod val="98%"/>
              </a:schemeClr>
            </a:gs>
          </a:gsLst>
          <a:lin ang="5400000" scaled="0"/>
        </a:gradFill>
        <a:blipFill rotWithShape="1">
          <a:blip xmlns:r="http://purl.oclc.org/ooxml/officeDocument/relationships" r:embed="rId1">
            <a:duotone>
              <a:schemeClr val="phClr">
                <a:shade val="28%"/>
                <a:satMod val="94%"/>
                <a:lumMod val="20%"/>
              </a:schemeClr>
              <a:schemeClr val="phClr">
                <a:tint val="94%"/>
                <a:shade val="84%"/>
                <a:satMod val="148%"/>
                <a:lumMod val="114%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TM03457485[[fn=Maillage]]</Template>
  <TotalTime>460</TotalTime>
  <Words>852</Words>
  <Application>Microsoft Office PowerPoint</Application>
  <PresentationFormat>Grand écran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Amiri</vt:lpstr>
      <vt:lpstr>Arial</vt:lpstr>
      <vt:lpstr>Century Gothic</vt:lpstr>
      <vt:lpstr>Maillage</vt:lpstr>
      <vt:lpstr>Présentation PowerPoint</vt:lpstr>
      <vt:lpstr>Présentation PowerPoint</vt:lpstr>
      <vt:lpstr>Sommaire</vt:lpstr>
      <vt:lpstr>Support technique: BackENd</vt:lpstr>
      <vt:lpstr>Support technique: Base de données </vt:lpstr>
      <vt:lpstr>Support technique: FrontEnd</vt:lpstr>
      <vt:lpstr>Support technique: IDE</vt:lpstr>
      <vt:lpstr>Architecture de Notre APi</vt:lpstr>
      <vt:lpstr>Architecture du site</vt:lpstr>
      <vt:lpstr>Architecture du site</vt:lpstr>
      <vt:lpstr>Architecture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Les fonctionnalités du site</vt:lpstr>
      <vt:lpstr>TEST du 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Wassim Manour</dc:creator>
  <cp:lastModifiedBy>Yani BETROUNE</cp:lastModifiedBy>
  <cp:revision>50</cp:revision>
  <dcterms:created xsi:type="dcterms:W3CDTF">2023-01-02T15:42:02Z</dcterms:created>
  <dcterms:modified xsi:type="dcterms:W3CDTF">2023-01-03T16:04:29Z</dcterms:modified>
</cp:coreProperties>
</file>